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375" r:id="rId3"/>
    <p:sldId id="258" r:id="rId4"/>
    <p:sldId id="259" r:id="rId5"/>
    <p:sldId id="371" r:id="rId6"/>
    <p:sldId id="261" r:id="rId7"/>
    <p:sldId id="270" r:id="rId8"/>
    <p:sldId id="372" r:id="rId9"/>
    <p:sldId id="271" r:id="rId10"/>
    <p:sldId id="272" r:id="rId11"/>
    <p:sldId id="373" r:id="rId12"/>
    <p:sldId id="273" r:id="rId13"/>
    <p:sldId id="370" r:id="rId14"/>
    <p:sldId id="374" r:id="rId15"/>
    <p:sldId id="263" r:id="rId16"/>
    <p:sldId id="260" r:id="rId17"/>
    <p:sldId id="376" r:id="rId18"/>
    <p:sldId id="269" r:id="rId19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904D"/>
    <a:srgbClr val="FFFFFF"/>
    <a:srgbClr val="005B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52"/>
    <p:restoredTop sz="95256" autoAdjust="0"/>
  </p:normalViewPr>
  <p:slideViewPr>
    <p:cSldViewPr>
      <p:cViewPr>
        <p:scale>
          <a:sx n="50" d="100"/>
          <a:sy n="50" d="100"/>
        </p:scale>
        <p:origin x="869" y="3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2E84-E5D4-5A4D-82AF-E2D39D1DF87D}" type="datetimeFigureOut">
              <a:rPr lang="it-IT" smtClean="0"/>
              <a:t>18/02/2022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3390F-E1B9-4D4A-829D-B6806491514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025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pomeriggio sono Lucio Squitieri e oggi vi mostreremo il progetto yacht on </a:t>
            </a:r>
            <a:r>
              <a:rPr lang="it-IT" dirty="0" err="1"/>
              <a:t>cloud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35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849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Yacht on cloud segue un modello B2C.</a:t>
            </a:r>
          </a:p>
          <a:p>
            <a:r>
              <a:rPr lang="it-IT" dirty="0"/>
              <a:t> il mercato del mondo marittimo è in forte espansione, come è possibile visualizzare dal grafico.</a:t>
            </a:r>
          </a:p>
          <a:p>
            <a:r>
              <a:rPr lang="it-IT" dirty="0"/>
              <a:t> In prospettiva entro il 2028 le vendite dovrebbero aumentare di circa il doppio.</a:t>
            </a:r>
          </a:p>
          <a:p>
            <a:r>
              <a:rPr lang="it-IT" dirty="0"/>
              <a:t>Di pari passo abbiamo un forte aumento delle installazioni di dispositivi IoT e Ai sia  per quanto riguarda</a:t>
            </a:r>
          </a:p>
          <a:p>
            <a:r>
              <a:rPr lang="it-IT" dirty="0"/>
              <a:t>le installazioni nelle abitazioni, si nelle installazioni di imbarcazioni.</a:t>
            </a:r>
          </a:p>
          <a:p>
            <a:endParaRPr lang="it-IT" dirty="0"/>
          </a:p>
          <a:p>
            <a:r>
              <a:rPr lang="it-IT" dirty="0"/>
              <a:t>Abbiamo inoltre effettuato un analisi dei competitor e abbiamo deciso di osservare un diretto competitor,</a:t>
            </a:r>
          </a:p>
          <a:p>
            <a:r>
              <a:rPr lang="it-IT" dirty="0"/>
              <a:t>ovvero </a:t>
            </a:r>
            <a:r>
              <a:rPr lang="it-IT" dirty="0" err="1"/>
              <a:t>active</a:t>
            </a:r>
            <a:r>
              <a:rPr lang="it-IT" dirty="0"/>
              <a:t> capitan dell'azienda </a:t>
            </a:r>
            <a:r>
              <a:rPr lang="it-IT" dirty="0" err="1"/>
              <a:t>garmin</a:t>
            </a:r>
            <a:r>
              <a:rPr lang="it-IT" dirty="0"/>
              <a:t>.</a:t>
            </a:r>
          </a:p>
          <a:p>
            <a:r>
              <a:rPr lang="it-IT" dirty="0"/>
              <a:t>Il nostro prodotto però mostra differenze sostanziali, come ad esempio:</a:t>
            </a:r>
          </a:p>
          <a:p>
            <a:r>
              <a:rPr lang="it-IT" dirty="0"/>
              <a:t>- Non si hanno limiti per le utenze (mentre </a:t>
            </a:r>
            <a:r>
              <a:rPr lang="it-IT" dirty="0" err="1"/>
              <a:t>garmin</a:t>
            </a:r>
            <a:r>
              <a:rPr lang="it-IT" dirty="0"/>
              <a:t> si limita a 5)</a:t>
            </a:r>
          </a:p>
          <a:p>
            <a:r>
              <a:rPr lang="it-IT" dirty="0"/>
              <a:t>- Gli </a:t>
            </a:r>
            <a:r>
              <a:rPr lang="it-IT" dirty="0" err="1"/>
              <a:t>alert</a:t>
            </a:r>
            <a:r>
              <a:rPr lang="it-IT" dirty="0"/>
              <a:t> sono garantiti </a:t>
            </a:r>
            <a:r>
              <a:rPr lang="it-IT" dirty="0" err="1"/>
              <a:t>perchè</a:t>
            </a:r>
            <a:r>
              <a:rPr lang="it-IT" dirty="0"/>
              <a:t> </a:t>
            </a:r>
            <a:r>
              <a:rPr lang="it-IT" dirty="0" err="1"/>
              <a:t>garmin</a:t>
            </a:r>
            <a:r>
              <a:rPr lang="it-IT" dirty="0"/>
              <a:t> utilizza un sistema di notifica tramite sms, non</a:t>
            </a:r>
          </a:p>
          <a:p>
            <a:r>
              <a:rPr lang="it-IT" dirty="0"/>
              <a:t>  garantita quando non c'è segnale, mentre noi utilizziamo un sistema di notifica su rete garantito</a:t>
            </a:r>
          </a:p>
          <a:p>
            <a:r>
              <a:rPr lang="it-IT" dirty="0"/>
              <a:t>  per via del collegamento satellitare.</a:t>
            </a:r>
          </a:p>
          <a:p>
            <a:r>
              <a:rPr lang="it-IT" dirty="0"/>
              <a:t>- Associazione semplificata e veloce delle box, che viene effettuata solamente tramite lo </a:t>
            </a:r>
            <a:r>
              <a:rPr lang="it-IT" dirty="0" err="1"/>
              <a:t>scan</a:t>
            </a:r>
            <a:r>
              <a:rPr lang="it-IT" dirty="0"/>
              <a:t> di un </a:t>
            </a:r>
            <a:r>
              <a:rPr lang="it-IT" dirty="0" err="1"/>
              <a:t>qr</a:t>
            </a:r>
            <a:r>
              <a:rPr lang="it-IT" dirty="0"/>
              <a:t> code</a:t>
            </a:r>
          </a:p>
          <a:p>
            <a:r>
              <a:rPr lang="it-IT" dirty="0"/>
              <a:t>- Yacht On Cloud fornisce un ambiente di videosorveglianza direttamente ospitata nell'app a differenza di </a:t>
            </a:r>
            <a:r>
              <a:rPr lang="it-IT" dirty="0" err="1"/>
              <a:t>garmin</a:t>
            </a:r>
            <a:endParaRPr lang="it-IT" dirty="0"/>
          </a:p>
          <a:p>
            <a:r>
              <a:rPr lang="it-IT"/>
              <a:t>  che non lo fornisce affatto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226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9815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Introdurro</a:t>
            </a:r>
            <a:r>
              <a:rPr lang="it-IT" dirty="0"/>
              <a:t> il problema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703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5991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Al momento la difficolta sta nell’inesistenza per yacht di piccole dimensioni da 12 a 24 mt di sistemi per la gestione remota. Siccome strumenti del genere sono installati solo yacht più grandi come optional costosi.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825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Noi con yacht on </a:t>
            </a:r>
            <a:r>
              <a:rPr lang="it-IT" dirty="0" err="1"/>
              <a:t>cloud</a:t>
            </a:r>
            <a:r>
              <a:rPr lang="it-IT" dirty="0"/>
              <a:t> andiamo a risolvere questa problematica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164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un sistema di </a:t>
            </a:r>
            <a:r>
              <a:rPr lang="it-IT" dirty="0" err="1"/>
              <a:t>contollo</a:t>
            </a:r>
            <a:r>
              <a:rPr lang="it-IT" dirty="0"/>
              <a:t> centralizzato gestiamo in tempo reale la </a:t>
            </a:r>
            <a:r>
              <a:rPr lang="it-IT" dirty="0" err="1"/>
              <a:t>sensoristica</a:t>
            </a:r>
            <a:r>
              <a:rPr lang="it-IT" dirty="0"/>
              <a:t> di bordo per avere sicurezza magari controllando le telecamere installate e per gestire la connettività </a:t>
            </a:r>
            <a:r>
              <a:rPr lang="it-IT"/>
              <a:t>tramite router.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792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</a:t>
            </a:r>
            <a:r>
              <a:rPr lang="it-IT" dirty="0" err="1"/>
              <a:t>pomerggio</a:t>
            </a:r>
            <a:r>
              <a:rPr lang="it-IT" dirty="0"/>
              <a:t>, sono Simona Pentangelo e vi illustrerò il nostro prodotto.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689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92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questo ho terminato e passo la parola al mio collega </a:t>
            </a:r>
            <a:r>
              <a:rPr lang="it-IT"/>
              <a:t>Felice Coppola.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534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1661375A-C223-44C8-917C-F7C3A1BCD50F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6983841B-0DB4-4C99-B5E5-79625F01DBF7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56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freesvg.org/phone-mockup" TargetMode="Externa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791650" y="8628126"/>
            <a:ext cx="1138884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GRUPPO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3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-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ENTERPRISE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MOBILE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APPLICATION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DEVELOPMENT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2021/2022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8886C-4DED-454F-964C-37EA746FC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650" y="2418605"/>
            <a:ext cx="4216484" cy="1558878"/>
          </a:xfrm>
          <a:prstGeom prst="rect">
            <a:avLst/>
          </a:prstGeom>
          <a:effectLst>
            <a:outerShdw blurRad="88900" dist="76200" dir="5400000" algn="ctr" rotWithShape="0">
              <a:schemeClr val="tx1">
                <a:alpha val="66000"/>
              </a:schemeClr>
            </a:outerShdw>
            <a:reflection endPos="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64527" y="2570212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Cosa fornisce?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864527" y="3478546"/>
            <a:ext cx="7162800" cy="34773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Fornisce una nuova esperienza di gestione dei dispositivi, in maniera facile ed intuitiva tramite un'unica applicazione: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Visualizzare lo stream dati delle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videocamere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Controllare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posizione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dell'imbarcazione.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858000" y="642417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Il prodotto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Immagine 19" descr="Immagine che contiene testo, monitor, elettronico, schermo&#10;&#10;Descrizione generata automaticamente">
            <a:extLst>
              <a:ext uri="{FF2B5EF4-FFF2-40B4-BE49-F238E27FC236}">
                <a16:creationId xmlns:a16="http://schemas.microsoft.com/office/drawing/2014/main" id="{50235558-9573-4D97-BCC0-96415FCF89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457179" y="1064327"/>
            <a:ext cx="8305800" cy="8305800"/>
          </a:xfrm>
          <a:prstGeom prst="rect">
            <a:avLst/>
          </a:prstGeom>
        </p:spPr>
      </p:pic>
      <p:pic>
        <p:nvPicPr>
          <p:cNvPr id="22" name="2022-02-15_12-13-3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39241AF-51F1-4972-9C0F-B89EA16E48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108" t="939" r="1559" b="1330"/>
          <a:stretch/>
        </p:blipFill>
        <p:spPr>
          <a:xfrm>
            <a:off x="12755880" y="1931008"/>
            <a:ext cx="3667593" cy="613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4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8" fill="remove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  <p:bldLst>
      <p:bldP spid="6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653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7614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294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2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3">
            <a:extLst>
              <a:ext uri="{FF2B5EF4-FFF2-40B4-BE49-F238E27FC236}">
                <a16:creationId xmlns:a16="http://schemas.microsoft.com/office/drawing/2014/main" id="{9B7CAECB-A21B-4F2E-93A0-86D73F482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0" y="4515364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Tecnologie</a:t>
            </a:r>
            <a:endParaRPr sz="8000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4CCDED3-907D-458F-9112-8C6C83F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56" y="876300"/>
            <a:ext cx="9024888" cy="902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5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>
            <a:extLst>
              <a:ext uri="{FF2B5EF4-FFF2-40B4-BE49-F238E27FC236}">
                <a16:creationId xmlns:a16="http://schemas.microsoft.com/office/drawing/2014/main" id="{0E77964E-82F3-486D-AC13-28DF1584DCB9}"/>
              </a:ext>
            </a:extLst>
          </p:cNvPr>
          <p:cNvSpPr/>
          <p:nvPr/>
        </p:nvSpPr>
        <p:spPr>
          <a:xfrm>
            <a:off x="14453363" y="4719491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F7B8CD3-367D-407A-B6EF-6847832763FB}"/>
              </a:ext>
            </a:extLst>
          </p:cNvPr>
          <p:cNvSpPr/>
          <p:nvPr/>
        </p:nvSpPr>
        <p:spPr>
          <a:xfrm>
            <a:off x="1196977" y="4698199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03A10B-40C2-429B-A1A2-7E760590AD8F}"/>
              </a:ext>
            </a:extLst>
          </p:cNvPr>
          <p:cNvSpPr/>
          <p:nvPr/>
        </p:nvSpPr>
        <p:spPr>
          <a:xfrm>
            <a:off x="1166823" y="3180602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2E402E-66F1-4FCA-9452-07D806ACA563}"/>
              </a:ext>
            </a:extLst>
          </p:cNvPr>
          <p:cNvSpPr/>
          <p:nvPr/>
        </p:nvSpPr>
        <p:spPr>
          <a:xfrm>
            <a:off x="5410200" y="3123623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4C02BF-4E44-4F11-891A-CD23E8F1435B}"/>
              </a:ext>
            </a:extLst>
          </p:cNvPr>
          <p:cNvSpPr/>
          <p:nvPr/>
        </p:nvSpPr>
        <p:spPr>
          <a:xfrm>
            <a:off x="14394286" y="3110647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b="1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D8022-7C49-470B-9483-21E5F63480D9}"/>
              </a:ext>
            </a:extLst>
          </p:cNvPr>
          <p:cNvSpPr txBox="1"/>
          <p:nvPr/>
        </p:nvSpPr>
        <p:spPr>
          <a:xfrm>
            <a:off x="4038600" y="587805"/>
            <a:ext cx="9812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5400" b="1" dirty="0" err="1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Tecnologie</a:t>
            </a:r>
            <a:endParaRPr lang="en-GB" sz="5400" b="1" dirty="0">
              <a:solidFill>
                <a:schemeClr val="bg1"/>
              </a:solidFill>
              <a:latin typeface="Century Gothic" panose="020B0502020202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BB0070-3CE1-4C59-BE93-F567DBECF5B6}"/>
              </a:ext>
            </a:extLst>
          </p:cNvPr>
          <p:cNvSpPr txBox="1"/>
          <p:nvPr/>
        </p:nvSpPr>
        <p:spPr>
          <a:xfrm>
            <a:off x="1357860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Flutter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1C13F8-8C78-4F88-AB23-F329C1824EF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295525" y="373803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281380-0B8F-4478-AA4B-78F14E648688}"/>
              </a:ext>
            </a:extLst>
          </p:cNvPr>
          <p:cNvCxnSpPr>
            <a:cxnSpLocks/>
            <a:stCxn id="3" idx="2"/>
            <a:endCxn id="72" idx="0"/>
          </p:cNvCxnSpPr>
          <p:nvPr/>
        </p:nvCxnSpPr>
        <p:spPr>
          <a:xfrm flipH="1">
            <a:off x="6557319" y="3695123"/>
            <a:ext cx="5406" cy="956987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5C0D21E-5FB2-45B7-9E65-6F790157750A}"/>
              </a:ext>
            </a:extLst>
          </p:cNvPr>
          <p:cNvCxnSpPr>
            <a:cxnSpLocks/>
            <a:stCxn id="7" idx="2"/>
            <a:endCxn id="44" idx="0"/>
          </p:cNvCxnSpPr>
          <p:nvPr/>
        </p:nvCxnSpPr>
        <p:spPr>
          <a:xfrm>
            <a:off x="15546811" y="3682147"/>
            <a:ext cx="5100" cy="103734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CCA0B48-8F06-426C-B056-AAAE9B66B34D}"/>
              </a:ext>
            </a:extLst>
          </p:cNvPr>
          <p:cNvSpPr txBox="1"/>
          <p:nvPr/>
        </p:nvSpPr>
        <p:spPr>
          <a:xfrm>
            <a:off x="1143000" y="7131416"/>
            <a:ext cx="2329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Front-end,</a:t>
            </a:r>
          </a:p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cross platform.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8745C1-A632-4542-9F11-9F4B638BC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535" y="5257491"/>
            <a:ext cx="1051292" cy="1051292"/>
          </a:xfrm>
          <a:prstGeom prst="rect">
            <a:avLst/>
          </a:prstGeom>
        </p:spPr>
      </p:pic>
      <p:sp>
        <p:nvSpPr>
          <p:cNvPr id="66" name="TextBox 12">
            <a:extLst>
              <a:ext uri="{FF2B5EF4-FFF2-40B4-BE49-F238E27FC236}">
                <a16:creationId xmlns:a16="http://schemas.microsoft.com/office/drawing/2014/main" id="{C0BD5A30-004C-46BA-80CC-1CBA3FA67A08}"/>
              </a:ext>
            </a:extLst>
          </p:cNvPr>
          <p:cNvSpPr txBox="1"/>
          <p:nvPr/>
        </p:nvSpPr>
        <p:spPr>
          <a:xfrm>
            <a:off x="97536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Google cloud</a:t>
            </a:r>
          </a:p>
        </p:txBody>
      </p:sp>
      <p:sp>
        <p:nvSpPr>
          <p:cNvPr id="72" name="Oval 43">
            <a:extLst>
              <a:ext uri="{FF2B5EF4-FFF2-40B4-BE49-F238E27FC236}">
                <a16:creationId xmlns:a16="http://schemas.microsoft.com/office/drawing/2014/main" id="{E4A3F5F6-AEFD-431F-933E-0CE489DD7C84}"/>
              </a:ext>
            </a:extLst>
          </p:cNvPr>
          <p:cNvSpPr/>
          <p:nvPr/>
        </p:nvSpPr>
        <p:spPr>
          <a:xfrm>
            <a:off x="5458771" y="4652110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363D864C-27B8-475B-AF34-A6078B821F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892" y="5134732"/>
            <a:ext cx="1182852" cy="1182852"/>
          </a:xfrm>
          <a:prstGeom prst="rect">
            <a:avLst/>
          </a:prstGeom>
        </p:spPr>
      </p:pic>
      <p:sp>
        <p:nvSpPr>
          <p:cNvPr id="82" name="TextBox 12">
            <a:extLst>
              <a:ext uri="{FF2B5EF4-FFF2-40B4-BE49-F238E27FC236}">
                <a16:creationId xmlns:a16="http://schemas.microsoft.com/office/drawing/2014/main" id="{81B2479C-2B7E-44AB-A404-F21BCA106CD2}"/>
              </a:ext>
            </a:extLst>
          </p:cNvPr>
          <p:cNvSpPr txBox="1"/>
          <p:nvPr/>
        </p:nvSpPr>
        <p:spPr>
          <a:xfrm>
            <a:off x="5619654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Firebase</a:t>
            </a:r>
          </a:p>
        </p:txBody>
      </p:sp>
      <p:sp>
        <p:nvSpPr>
          <p:cNvPr id="93" name="Arrow: Chevron 1">
            <a:extLst>
              <a:ext uri="{FF2B5EF4-FFF2-40B4-BE49-F238E27FC236}">
                <a16:creationId xmlns:a16="http://schemas.microsoft.com/office/drawing/2014/main" id="{9B5111FB-7D79-47B6-836A-2D76086007C5}"/>
              </a:ext>
            </a:extLst>
          </p:cNvPr>
          <p:cNvSpPr/>
          <p:nvPr/>
        </p:nvSpPr>
        <p:spPr>
          <a:xfrm>
            <a:off x="9918864" y="3123623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cxnSp>
        <p:nvCxnSpPr>
          <p:cNvPr id="94" name="Straight Connector 14">
            <a:extLst>
              <a:ext uri="{FF2B5EF4-FFF2-40B4-BE49-F238E27FC236}">
                <a16:creationId xmlns:a16="http://schemas.microsoft.com/office/drawing/2014/main" id="{4CDCCC7A-C044-4329-B7BF-2EEF0CEAC1EA}"/>
              </a:ext>
            </a:extLst>
          </p:cNvPr>
          <p:cNvCxnSpPr>
            <a:cxnSpLocks/>
          </p:cNvCxnSpPr>
          <p:nvPr/>
        </p:nvCxnSpPr>
        <p:spPr>
          <a:xfrm>
            <a:off x="11214264" y="369512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16">
            <a:extLst>
              <a:ext uri="{FF2B5EF4-FFF2-40B4-BE49-F238E27FC236}">
                <a16:creationId xmlns:a16="http://schemas.microsoft.com/office/drawing/2014/main" id="{00493D2C-F0AA-48AE-97F6-A53CFC21924E}"/>
              </a:ext>
            </a:extLst>
          </p:cNvPr>
          <p:cNvSpPr/>
          <p:nvPr/>
        </p:nvSpPr>
        <p:spPr>
          <a:xfrm>
            <a:off x="10147182" y="4707950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6" name="TextBox 87">
            <a:extLst>
              <a:ext uri="{FF2B5EF4-FFF2-40B4-BE49-F238E27FC236}">
                <a16:creationId xmlns:a16="http://schemas.microsoft.com/office/drawing/2014/main" id="{807B64E4-3D6D-4C62-B77B-48DA2F384DAA}"/>
              </a:ext>
            </a:extLst>
          </p:cNvPr>
          <p:cNvSpPr txBox="1"/>
          <p:nvPr/>
        </p:nvSpPr>
        <p:spPr>
          <a:xfrm>
            <a:off x="4890634" y="7178814"/>
            <a:ext cx="3333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 la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persistenza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dati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DACF1E1A-C5AC-4B0D-AB71-6FCDD2ABC8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67" y="5087659"/>
            <a:ext cx="1325993" cy="1325993"/>
          </a:xfrm>
          <a:prstGeom prst="rect">
            <a:avLst/>
          </a:prstGeom>
        </p:spPr>
      </p:pic>
      <p:sp>
        <p:nvSpPr>
          <p:cNvPr id="97" name="TextBox 87">
            <a:extLst>
              <a:ext uri="{FF2B5EF4-FFF2-40B4-BE49-F238E27FC236}">
                <a16:creationId xmlns:a16="http://schemas.microsoft.com/office/drawing/2014/main" id="{6348DA06-7144-4689-9FAE-F4E32DE12E9D}"/>
              </a:ext>
            </a:extLst>
          </p:cNvPr>
          <p:cNvSpPr txBox="1"/>
          <p:nvPr/>
        </p:nvSpPr>
        <p:spPr>
          <a:xfrm>
            <a:off x="10036245" y="7178814"/>
            <a:ext cx="2701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Storage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video ed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immagini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99" name="TextBox 12">
            <a:extLst>
              <a:ext uri="{FF2B5EF4-FFF2-40B4-BE49-F238E27FC236}">
                <a16:creationId xmlns:a16="http://schemas.microsoft.com/office/drawing/2014/main" id="{C2641B7F-D8E8-4828-891F-A7F4BCF33CC1}"/>
              </a:ext>
            </a:extLst>
          </p:cNvPr>
          <p:cNvSpPr txBox="1"/>
          <p:nvPr/>
        </p:nvSpPr>
        <p:spPr>
          <a:xfrm>
            <a:off x="140208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Backend </a:t>
            </a:r>
          </a:p>
        </p:txBody>
      </p:sp>
      <p:sp>
        <p:nvSpPr>
          <p:cNvPr id="100" name="TextBox 87">
            <a:extLst>
              <a:ext uri="{FF2B5EF4-FFF2-40B4-BE49-F238E27FC236}">
                <a16:creationId xmlns:a16="http://schemas.microsoft.com/office/drawing/2014/main" id="{BC4EA06E-916F-4080-9062-FD4955C75B95}"/>
              </a:ext>
            </a:extLst>
          </p:cNvPr>
          <p:cNvSpPr txBox="1"/>
          <p:nvPr/>
        </p:nvSpPr>
        <p:spPr>
          <a:xfrm>
            <a:off x="13887979" y="7285304"/>
            <a:ext cx="3333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backend. </a:t>
            </a:r>
          </a:p>
        </p:txBody>
      </p:sp>
      <p:pic>
        <p:nvPicPr>
          <p:cNvPr id="102" name="Picture 2" descr="Internet delle Cose ThingsBoard Gestione Aziendale GitHub - attività  commerciale scaricare png - Disegno png trasparente Viola png scaricare.">
            <a:extLst>
              <a:ext uri="{FF2B5EF4-FFF2-40B4-BE49-F238E27FC236}">
                <a16:creationId xmlns:a16="http://schemas.microsoft.com/office/drawing/2014/main" id="{89924998-F2A3-44EB-81B2-338807AEB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22556" y1="21444" x2="22556" y2="21444"/>
                        <a14:backgroundMark x1="78667" y1="21778" x2="78667" y2="21778"/>
                        <a14:backgroundMark x1="22222" y1="21222" x2="22222" y2="21222"/>
                        <a14:backgroundMark x1="23444" y1="75556" x2="23444" y2="75556"/>
                        <a14:backgroundMark x1="22111" y1="76444" x2="22111" y2="76444"/>
                        <a14:backgroundMark x1="79000" y1="77889" x2="79000" y2="77889"/>
                        <a14:backgroundMark x1="80889" y1="78333" x2="80889" y2="78333"/>
                        <a14:backgroundMark x1="54000" y1="72222" x2="54000" y2="72222"/>
                        <a14:backgroundMark x1="51222" y1="73667" x2="51222" y2="73667"/>
                        <a14:backgroundMark x1="51222" y1="73667" x2="51222" y2="73667"/>
                        <a14:backgroundMark x1="51222" y1="73667" x2="51222" y2="73667"/>
                        <a14:backgroundMark x1="50444" y1="73778" x2="61889" y2="70778"/>
                        <a14:backgroundMark x1="61889" y1="70778" x2="78111" y2="55000"/>
                        <a14:backgroundMark x1="78111" y1="55000" x2="77667" y2="53111"/>
                        <a14:backgroundMark x1="24889" y1="46778" x2="29889" y2="35000"/>
                        <a14:backgroundMark x1="29889" y1="35000" x2="46333" y2="21222"/>
                        <a14:backgroundMark x1="46333" y1="21222" x2="51111" y2="20333"/>
                        <a14:backgroundMark x1="57111" y1="42222" x2="56444" y2="39889"/>
                        <a14:backgroundMark x1="40889" y1="53222" x2="44444" y2="5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598" y="4986642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object 5">
            <a:extLst>
              <a:ext uri="{FF2B5EF4-FFF2-40B4-BE49-F238E27FC236}">
                <a16:creationId xmlns:a16="http://schemas.microsoft.com/office/drawing/2014/main" id="{A39ED680-D1FF-403C-8B8F-205B44A96F0A}"/>
              </a:ext>
            </a:extLst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 rot="1766005">
            <a:off x="15548543" y="5555838"/>
            <a:ext cx="923330" cy="590866"/>
          </a:xfrm>
          <a:prstGeom prst="rect">
            <a:avLst/>
          </a:prstGeom>
        </p:spPr>
      </p:pic>
      <p:pic>
        <p:nvPicPr>
          <p:cNvPr id="104" name="object 7">
            <a:extLst>
              <a:ext uri="{FF2B5EF4-FFF2-40B4-BE49-F238E27FC236}">
                <a16:creationId xmlns:a16="http://schemas.microsoft.com/office/drawing/2014/main" id="{915E9473-4518-4098-A16A-0EFB8BEBA1AB}"/>
              </a:ext>
            </a:extLst>
          </p:cNvPr>
          <p:cNvPicPr/>
          <p:nvPr/>
        </p:nvPicPr>
        <p:blipFill rotWithShape="1">
          <a:blip r:embed="rId9" cstate="print"/>
          <a:srcRect r="65206" b="4672"/>
          <a:stretch/>
        </p:blipFill>
        <p:spPr>
          <a:xfrm rot="19822146">
            <a:off x="15036904" y="5941069"/>
            <a:ext cx="586601" cy="84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74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7" grpId="0" animBg="1"/>
      <p:bldP spid="2" grpId="0" animBg="1"/>
      <p:bldP spid="3" grpId="0" animBg="1"/>
      <p:bldP spid="7" grpId="0" animBg="1"/>
      <p:bldP spid="13" grpId="0"/>
      <p:bldP spid="88" grpId="0"/>
      <p:bldP spid="66" grpId="0"/>
      <p:bldP spid="72" grpId="0" animBg="1"/>
      <p:bldP spid="82" grpId="0"/>
      <p:bldP spid="93" grpId="0" animBg="1"/>
      <p:bldP spid="95" grpId="0" animBg="1"/>
      <p:bldP spid="96" grpId="0"/>
      <p:bldP spid="97" grpId="0"/>
      <p:bldP spid="99" grpId="0"/>
      <p:bldP spid="10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4F8550B0-F4D7-4ED7-8D9C-B195F3D7F2CE}"/>
              </a:ext>
            </a:extLst>
          </p:cNvPr>
          <p:cNvSpPr/>
          <p:nvPr/>
        </p:nvSpPr>
        <p:spPr>
          <a:xfrm>
            <a:off x="8763000" y="6646239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97097CFC-0589-4C42-B99C-407995CC4ECA}"/>
              </a:ext>
            </a:extLst>
          </p:cNvPr>
          <p:cNvSpPr txBox="1"/>
          <p:nvPr/>
        </p:nvSpPr>
        <p:spPr>
          <a:xfrm>
            <a:off x="8951791" y="6757186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56025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DA530082-4AAE-46AF-87C6-70BEBC13C24E}"/>
              </a:ext>
            </a:extLst>
          </p:cNvPr>
          <p:cNvSpPr txBox="1"/>
          <p:nvPr/>
        </p:nvSpPr>
        <p:spPr>
          <a:xfrm>
            <a:off x="10006947" y="6867493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Mercato e concorrenza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8010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/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47800" y="3604932"/>
            <a:ext cx="9089872" cy="2491067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lang="it-IT" sz="8000" dirty="0"/>
              <a:t>Mercato e</a:t>
            </a:r>
            <a:br>
              <a:rPr lang="it-IT" sz="8000" dirty="0"/>
            </a:br>
            <a:r>
              <a:rPr lang="it-IT" sz="8000" dirty="0"/>
              <a:t>Concorrenza</a:t>
            </a:r>
            <a:endParaRPr sz="8000" dirty="0"/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9EEA5A1C-32F7-4B36-A0F0-1825A4D777A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72600" y="1485900"/>
            <a:ext cx="7315200" cy="67291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5799" y="828444"/>
            <a:ext cx="3251200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spc="409" dirty="0"/>
              <a:t>MERCATO</a:t>
            </a:r>
            <a:endParaRPr sz="65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F33691-A76D-48ED-9730-FA905D4867D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2203677"/>
            <a:ext cx="6953248" cy="34766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E4418F-BC59-4A2C-9F43-A3E124751BB0}"/>
              </a:ext>
            </a:extLst>
          </p:cNvPr>
          <p:cNvSpPr txBox="1"/>
          <p:nvPr/>
        </p:nvSpPr>
        <p:spPr>
          <a:xfrm>
            <a:off x="1981200" y="6438900"/>
            <a:ext cx="5257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Aumento graduale della vendita di piccoli yacht con forte interesse nell’adozione di soluzioni </a:t>
            </a: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IoT e AI</a:t>
            </a:r>
            <a:r>
              <a:rPr lang="it-IT" sz="2800" b="1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E3EE166F-CAA6-4CF6-9C2F-45D710C83C86}"/>
              </a:ext>
            </a:extLst>
          </p:cNvPr>
          <p:cNvSpPr txBox="1">
            <a:spLocks/>
          </p:cNvSpPr>
          <p:nvPr/>
        </p:nvSpPr>
        <p:spPr>
          <a:xfrm>
            <a:off x="11430000" y="828444"/>
            <a:ext cx="5021578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kern="0" spc="409" dirty="0"/>
              <a:t>CONCORRENZA</a:t>
            </a:r>
            <a:endParaRPr lang="it-IT" sz="6500" kern="0" dirty="0"/>
          </a:p>
        </p:txBody>
      </p:sp>
      <p:pic>
        <p:nvPicPr>
          <p:cNvPr id="1030" name="Picture 6" descr="Garmin ActiveCaptain® - App su Google Play">
            <a:extLst>
              <a:ext uri="{FF2B5EF4-FFF2-40B4-BE49-F238E27FC236}">
                <a16:creationId xmlns:a16="http://schemas.microsoft.com/office/drawing/2014/main" id="{222E9F64-FEA5-4E21-9658-2D03DB52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8091" y="3136242"/>
            <a:ext cx="1851661" cy="18516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92D2A-5816-4DF3-8587-13C850F28D7D}"/>
              </a:ext>
            </a:extLst>
          </p:cNvPr>
          <p:cNvSpPr txBox="1"/>
          <p:nvPr/>
        </p:nvSpPr>
        <p:spPr>
          <a:xfrm>
            <a:off x="11204961" y="6076033"/>
            <a:ext cx="63246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Perché scegliere noi?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Nessun limite alle utenze.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Alert</a:t>
            </a: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garantiti.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Associazione semplificata.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Videosorveglianza.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0100E77-1F31-4C70-9AFE-D0358C17F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89959" y="3035298"/>
            <a:ext cx="1981200" cy="19526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5B57C76-B8CF-4F60-8AC9-CC06D8304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1975" y="3410779"/>
            <a:ext cx="1707984" cy="130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5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38400" y="2649770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Quali sono le prospettive di guadagno?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2552065" y="4250782"/>
            <a:ext cx="6591300" cy="3503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iniziale del box.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connettività sarà inclusa in un </a:t>
            </a:r>
            <a:r>
              <a:rPr lang="it-IT" sz="2800" b="1" spc="-3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canone mensile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dei device aggiuntivi.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438900" y="800100"/>
            <a:ext cx="6057900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Revenue streams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3E33B1C-1F5B-418E-9CCD-65050EBABB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2400300"/>
            <a:ext cx="65913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736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58205" y="1344806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 dirty="0"/>
          </a:p>
        </p:txBody>
      </p:sp>
      <p:sp>
        <p:nvSpPr>
          <p:cNvPr id="13" name="object 13"/>
          <p:cNvSpPr txBox="1"/>
          <p:nvPr/>
        </p:nvSpPr>
        <p:spPr>
          <a:xfrm>
            <a:off x="740656" y="2786049"/>
            <a:ext cx="11582400" cy="66952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Tutor:</a:t>
            </a:r>
            <a:endParaRPr sz="4000" i="1" dirty="0">
              <a:solidFill>
                <a:srgbClr val="E1904D"/>
              </a:solidFill>
              <a:latin typeface="Century Gothic"/>
              <a:cs typeface="Century Gothic"/>
            </a:endParaRPr>
          </a:p>
          <a:p>
            <a:pPr marL="443865" marR="5080" algn="ctr">
              <a:lnSpc>
                <a:spcPct val="115599"/>
              </a:lnSpc>
              <a:spcBef>
                <a:spcPts val="1850"/>
              </a:spcBef>
            </a:pP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Gabriele </a:t>
            </a:r>
            <a:r>
              <a:rPr sz="2800" spc="-25" dirty="0" err="1">
                <a:solidFill>
                  <a:srgbClr val="FFFFFF"/>
                </a:solidFill>
                <a:latin typeface="Courier New"/>
                <a:cs typeface="Courier New"/>
              </a:rPr>
              <a:t>Ciliberti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endParaRPr lang="it-IT" sz="2800" spc="-25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pPr marL="443865" marR="5080" algn="ctr">
              <a:lnSpc>
                <a:spcPct val="115599"/>
              </a:lnSpc>
              <a:spcBef>
                <a:spcPts val="1850"/>
              </a:spcBef>
            </a:pPr>
            <a:r>
              <a:rPr sz="28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Pietro Catalano </a:t>
            </a:r>
            <a:r>
              <a:rPr sz="28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endParaRPr lang="it-IT" sz="2800" spc="-20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pPr marL="443865" marR="5080" algn="ctr">
              <a:lnSpc>
                <a:spcPct val="115599"/>
              </a:lnSpc>
              <a:spcBef>
                <a:spcPts val="1850"/>
              </a:spcBef>
            </a:pP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Salvatore</a:t>
            </a:r>
            <a:r>
              <a:rPr sz="2800" spc="-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Moscariello</a:t>
            </a:r>
            <a:endParaRPr sz="2800" dirty="0"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marL="12700" algn="ctr">
              <a:lnSpc>
                <a:spcPct val="100000"/>
              </a:lnSpc>
            </a:pPr>
            <a:r>
              <a:rPr sz="4000" b="1" i="1" spc="30" dirty="0">
                <a:solidFill>
                  <a:srgbClr val="E1904D"/>
                </a:solidFill>
                <a:latin typeface="Century Gothic"/>
                <a:cs typeface="Century Gothic"/>
              </a:rPr>
              <a:t>Team:</a:t>
            </a:r>
            <a:endParaRPr sz="4000" b="1" i="1" dirty="0">
              <a:solidFill>
                <a:srgbClr val="E1904D"/>
              </a:solidFill>
              <a:latin typeface="Century Gothic"/>
              <a:cs typeface="Century Gothic"/>
            </a:endParaRPr>
          </a:p>
          <a:p>
            <a:pPr marL="539750" marR="508634" algn="ctr">
              <a:lnSpc>
                <a:spcPct val="115599"/>
              </a:lnSpc>
              <a:spcBef>
                <a:spcPts val="1480"/>
              </a:spcBef>
            </a:pP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Gabriele Pisapia </a:t>
            </a:r>
            <a:endParaRPr lang="it-IT" sz="2800" spc="-25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pPr marL="539750" marR="508634" algn="ctr">
              <a:lnSpc>
                <a:spcPct val="115599"/>
              </a:lnSpc>
              <a:spcBef>
                <a:spcPts val="1480"/>
              </a:spcBef>
            </a:pPr>
            <a:r>
              <a:rPr sz="28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Felice Coppola </a:t>
            </a:r>
            <a:r>
              <a:rPr sz="28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endParaRPr lang="it-IT" sz="2800" spc="-20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pPr marL="539750" marR="508634" algn="ctr">
              <a:lnSpc>
                <a:spcPct val="115599"/>
              </a:lnSpc>
              <a:spcBef>
                <a:spcPts val="1480"/>
              </a:spcBef>
            </a:pP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Simona </a:t>
            </a:r>
            <a:r>
              <a:rPr sz="2800" spc="-25" dirty="0" err="1">
                <a:solidFill>
                  <a:srgbClr val="FFFFFF"/>
                </a:solidFill>
                <a:latin typeface="Courier New"/>
                <a:cs typeface="Courier New"/>
              </a:rPr>
              <a:t>Pentangelo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800" spc="-11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endParaRPr lang="it-IT" sz="2800" spc="-1195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pPr marL="539750" marR="508634" algn="ctr">
              <a:lnSpc>
                <a:spcPct val="115599"/>
              </a:lnSpc>
              <a:spcBef>
                <a:spcPts val="1480"/>
              </a:spcBef>
            </a:pPr>
            <a:r>
              <a:rPr sz="2800" spc="-20" dirty="0">
                <a:solidFill>
                  <a:srgbClr val="FFFFFF"/>
                </a:solidFill>
                <a:latin typeface="Courier New"/>
                <a:cs typeface="Courier New"/>
              </a:rPr>
              <a:t>Lucio</a:t>
            </a:r>
            <a:r>
              <a:rPr sz="2800" spc="-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Squitieri</a:t>
            </a:r>
            <a:endParaRPr sz="2800" dirty="0">
              <a:latin typeface="Courier New"/>
              <a:cs typeface="Courier New"/>
            </a:endParaRPr>
          </a:p>
        </p:txBody>
      </p:sp>
      <p:pic>
        <p:nvPicPr>
          <p:cNvPr id="14" name="object 4">
            <a:extLst>
              <a:ext uri="{FF2B5EF4-FFF2-40B4-BE49-F238E27FC236}">
                <a16:creationId xmlns:a16="http://schemas.microsoft.com/office/drawing/2014/main" id="{50CA9B76-4A23-446D-BDF6-CCA03155174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77998" y="2363660"/>
            <a:ext cx="6327267" cy="6324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3571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848100"/>
            <a:ext cx="7086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7200" dirty="0"/>
              <a:t>Introduzione al problema</a:t>
            </a:r>
            <a:endParaRPr sz="7200" dirty="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82200" y="80010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4209130"/>
            <a:ext cx="1248963" cy="2248434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52710" y="3255785"/>
            <a:ext cx="3796134" cy="226554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2429" y="1782676"/>
            <a:ext cx="6375400" cy="10124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6500" dirty="0"/>
              <a:t>IL PROBLEMA</a:t>
            </a:r>
            <a:endParaRPr sz="6500" dirty="0"/>
          </a:p>
        </p:txBody>
      </p:sp>
      <p:sp>
        <p:nvSpPr>
          <p:cNvPr id="7" name="object 7"/>
          <p:cNvSpPr txBox="1"/>
          <p:nvPr/>
        </p:nvSpPr>
        <p:spPr>
          <a:xfrm>
            <a:off x="1828800" y="6967478"/>
            <a:ext cx="57150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completa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remota </a:t>
            </a: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di uno yacht rappresenta un problema poco esplorato.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7C353D4D-E051-4A0C-AB46-920DDF185A3A}"/>
              </a:ext>
            </a:extLst>
          </p:cNvPr>
          <p:cNvSpPr txBox="1"/>
          <p:nvPr/>
        </p:nvSpPr>
        <p:spPr>
          <a:xfrm>
            <a:off x="9448800" y="6850764"/>
            <a:ext cx="58674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Questo tipo di gestione al momento non è molto diffusa su imbarcazioni di piccole dimensioni.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1B5A86B7-3DA1-43DB-BBE3-6D231B512C57}"/>
              </a:ext>
            </a:extLst>
          </p:cNvPr>
          <p:cNvSpPr txBox="1">
            <a:spLocks/>
          </p:cNvSpPr>
          <p:nvPr/>
        </p:nvSpPr>
        <p:spPr>
          <a:xfrm>
            <a:off x="1828800" y="628394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/>
              <a:t>Stato dell’arte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20988E-6 L 0.08438 0.03997 C 0.102 0.04908 0.12847 0.05402 0.15617 0.05402 C 0.18768 0.05402 0.21294 0.04908 0.23056 0.03997 L 0.31528 -3.20988E-6 " pathEditMode="relative" rAng="0" ptsTypes="AAAAA">
                                      <p:cBhvr>
                                        <p:cTn id="1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4" y="27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06947" y="2527934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5781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3" grpId="0" animBg="1"/>
      <p:bldP spid="25" grpId="0" animBg="1"/>
      <p:bldP spid="4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39700" y="4457700"/>
            <a:ext cx="10744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spc="-105" dirty="0"/>
              <a:t> Soluzione </a:t>
            </a:r>
            <a:br>
              <a:rPr lang="it-IT" sz="8000" spc="-105" dirty="0"/>
            </a:br>
            <a:endParaRPr sz="8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0821" y="4963003"/>
            <a:ext cx="6843579" cy="2167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Sicurezza dell’imbarcazione</a:t>
            </a:r>
            <a:br>
              <a:rPr lang="it-IT" sz="2800" dirty="0">
                <a:solidFill>
                  <a:srgbClr val="FFC000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Garantita con l’utilizzo e l’interazione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sensoristica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bordo, quali videocamere e GPS.</a:t>
            </a:r>
            <a:b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</a:br>
            <a:endParaRPr sz="2800" dirty="0">
              <a:solidFill>
                <a:srgbClr val="FFC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Immagine 9" descr="Immagine che contiene testo, galleria, stanza&#10;&#10;Descrizione generata automaticamente">
            <a:extLst>
              <a:ext uri="{FF2B5EF4-FFF2-40B4-BE49-F238E27FC236}">
                <a16:creationId xmlns:a16="http://schemas.microsoft.com/office/drawing/2014/main" id="{BCB6752C-CE3C-41FB-86E0-21996ADE2A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3809084"/>
            <a:ext cx="5111191" cy="5111191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562600" y="718818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C750044F-EF7A-4D38-9FB7-86A001ADE4B1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4CB022D-BBE2-4834-80ED-F2CD26A0E457}"/>
              </a:ext>
            </a:extLst>
          </p:cNvPr>
          <p:cNvSpPr txBox="1">
            <a:spLocks/>
          </p:cNvSpPr>
          <p:nvPr/>
        </p:nvSpPr>
        <p:spPr>
          <a:xfrm>
            <a:off x="1690821" y="3531853"/>
            <a:ext cx="8035427" cy="1318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it-IT" sz="2800" kern="0" dirty="0">
                <a:solidFill>
                  <a:srgbClr val="E1904D"/>
                </a:solidFill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Centralizzata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Controllo in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tempo reale 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 device di bordo.</a:t>
            </a:r>
          </a:p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E0F83BA-6058-4AD6-8230-E173F2F8CF20}"/>
              </a:ext>
            </a:extLst>
          </p:cNvPr>
          <p:cNvSpPr txBox="1">
            <a:spLocks/>
          </p:cNvSpPr>
          <p:nvPr/>
        </p:nvSpPr>
        <p:spPr>
          <a:xfrm>
            <a:off x="1690821" y="7171078"/>
            <a:ext cx="7300779" cy="17491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 a bordo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rete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direttamente dall’applicazione.</a:t>
            </a:r>
          </a:p>
          <a:p>
            <a:pPr marL="584200" indent="-5715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85C846A9-889C-4510-A297-BC675C7C7089}"/>
              </a:ext>
            </a:extLst>
          </p:cNvPr>
          <p:cNvSpPr txBox="1">
            <a:spLocks/>
          </p:cNvSpPr>
          <p:nvPr/>
        </p:nvSpPr>
        <p:spPr>
          <a:xfrm>
            <a:off x="1690821" y="2092287"/>
            <a:ext cx="13320579" cy="10933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200" kern="0" spc="-30" dirty="0">
                <a:latin typeface="Century Gothic" panose="020B0502020202020204" pitchFamily="34" charset="0"/>
                <a:cs typeface="Courier New"/>
              </a:rPr>
              <a:t>Un’applicazione e un box costituito da un insieme di dispositivi e sensori per garantire:</a:t>
            </a:r>
          </a:p>
        </p:txBody>
      </p:sp>
    </p:spTree>
    <p:extLst>
      <p:ext uri="{BB962C8B-B14F-4D97-AF65-F5344CB8AC3E}">
        <p14:creationId xmlns:p14="http://schemas.microsoft.com/office/powerpoint/2010/main" val="486059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9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30326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4682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75529" y="4520807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Prodotto</a:t>
            </a:r>
            <a:endParaRPr sz="8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501232-8323-42C5-B08A-BBB9AEF8D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760" y="266700"/>
            <a:ext cx="9270214" cy="92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622</TotalTime>
  <Words>997</Words>
  <Application>Microsoft Office PowerPoint</Application>
  <PresentationFormat>Personalizzato</PresentationFormat>
  <Paragraphs>131</Paragraphs>
  <Slides>18</Slides>
  <Notes>12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4" baseType="lpstr">
      <vt:lpstr>Arial</vt:lpstr>
      <vt:lpstr>Calibri</vt:lpstr>
      <vt:lpstr>Century Gothic</vt:lpstr>
      <vt:lpstr>Courier New</vt:lpstr>
      <vt:lpstr>Nirmala UI</vt:lpstr>
      <vt:lpstr>Office Theme</vt:lpstr>
      <vt:lpstr>Yacht On Cloud</vt:lpstr>
      <vt:lpstr>AGENDA</vt:lpstr>
      <vt:lpstr>Introduzione al problema</vt:lpstr>
      <vt:lpstr>IL PROBLEMA</vt:lpstr>
      <vt:lpstr>AGENDA</vt:lpstr>
      <vt:lpstr> Soluzione  </vt:lpstr>
      <vt:lpstr>Sicurezza dell’imbarcazione Garantita con l’utilizzo e l’interazione della sensoristica di bordo, quali videocamere e GPS. </vt:lpstr>
      <vt:lpstr>AGENDA</vt:lpstr>
      <vt:lpstr>Prodotto</vt:lpstr>
      <vt:lpstr>Cosa fornisce?</vt:lpstr>
      <vt:lpstr>AGENDA</vt:lpstr>
      <vt:lpstr>Tecnologie</vt:lpstr>
      <vt:lpstr>Presentazione standard di PowerPoint</vt:lpstr>
      <vt:lpstr>AGENDA</vt:lpstr>
      <vt:lpstr>Mercato e Concorrenza</vt:lpstr>
      <vt:lpstr>MERCATO</vt:lpstr>
      <vt:lpstr>Quali sono le prospettive di guadagno?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SIMONA PENTANGELO</cp:lastModifiedBy>
  <cp:revision>24</cp:revision>
  <dcterms:created xsi:type="dcterms:W3CDTF">2021-11-19T10:40:53Z</dcterms:created>
  <dcterms:modified xsi:type="dcterms:W3CDTF">2022-02-18T17:42:36Z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